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81" r:id="rId2"/>
    <p:sldId id="290" r:id="rId3"/>
    <p:sldId id="278" r:id="rId4"/>
    <p:sldId id="292" r:id="rId5"/>
    <p:sldId id="256" r:id="rId6"/>
    <p:sldId id="257" r:id="rId7"/>
    <p:sldId id="285" r:id="rId8"/>
    <p:sldId id="273" r:id="rId9"/>
    <p:sldId id="286" r:id="rId10"/>
    <p:sldId id="287" r:id="rId11"/>
    <p:sldId id="288" r:id="rId12"/>
    <p:sldId id="274" r:id="rId13"/>
    <p:sldId id="275" r:id="rId14"/>
    <p:sldId id="289" r:id="rId15"/>
    <p:sldId id="276" r:id="rId1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00"/>
    <a:srgbClr val="CC00CC"/>
    <a:srgbClr val="00FF00"/>
    <a:srgbClr val="FFFFCC"/>
    <a:srgbClr val="FF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94728" autoAdjust="0"/>
  </p:normalViewPr>
  <p:slideViewPr>
    <p:cSldViewPr>
      <p:cViewPr>
        <p:scale>
          <a:sx n="25" d="100"/>
          <a:sy n="25" d="100"/>
        </p:scale>
        <p:origin x="3110" y="13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2872-5D22-47D6-B877-E21C3CCBB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68BD-088D-47C3-892D-C036E405F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CC2C-8083-4B07-B56F-DDF34FF0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C720-6226-4739-BABD-01E3A1835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61346-7FAB-451B-8051-A7002FBB3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4677-F51B-4E00-92DC-618E2C6B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BB01E-644D-4D90-97FF-B77B167C9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A579-0B8D-4956-BE52-8149CED69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AD074-FD8F-4A4F-A6F2-51774E453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2D225-44AE-4023-A5FF-014F87334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0E4AE-83B1-42E4-A893-882BD5C9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47F47CA-528C-4A0A-BC3E-FDC9724A6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74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2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****************@***************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Arial" charset="0"/>
              </a:rPr>
              <a:t>BÀI GIẢNG ĐIỆN TỬ</a:t>
            </a:r>
            <a:r>
              <a:rPr lang="en-US" sz="36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3124200" y="476885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en-US" sz="3600" b="1">
                <a:latin typeface="Arial" charset="0"/>
              </a:rPr>
              <a:t>ập đọc 5</a:t>
            </a:r>
          </a:p>
        </p:txBody>
      </p:sp>
      <p:pic>
        <p:nvPicPr>
          <p:cNvPr id="177159" name="Picture 7" descr="j02055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4290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CS0007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08756" y="208756"/>
            <a:ext cx="16764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CS0007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99113"/>
            <a:ext cx="16764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CS0007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676357" y="5390356"/>
            <a:ext cx="16764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CS0007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91400" y="-39688"/>
            <a:ext cx="16764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5" name="Picture 13" descr="blumen-pflanzen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235267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6" name="AutoShape 14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pic>
        <p:nvPicPr>
          <p:cNvPr id="177167" name="Picture 15" descr="blumen-pflanzen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762000"/>
            <a:ext cx="235267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8" name="AutoShape 16"/>
          <p:cNvSpPr>
            <a:spLocks noChangeArrowheads="1"/>
          </p:cNvSpPr>
          <p:nvPr/>
        </p:nvSpPr>
        <p:spPr bwMode="auto">
          <a:xfrm>
            <a:off x="3657600" y="12954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69" name="AutoShape 17"/>
          <p:cNvSpPr>
            <a:spLocks noChangeArrowheads="1"/>
          </p:cNvSpPr>
          <p:nvPr/>
        </p:nvSpPr>
        <p:spPr bwMode="auto">
          <a:xfrm>
            <a:off x="5257800" y="9906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0" name="AutoShape 18"/>
          <p:cNvSpPr>
            <a:spLocks noChangeArrowheads="1"/>
          </p:cNvSpPr>
          <p:nvPr/>
        </p:nvSpPr>
        <p:spPr bwMode="auto">
          <a:xfrm>
            <a:off x="6172200" y="20574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1" name="AutoShape 19"/>
          <p:cNvSpPr>
            <a:spLocks noChangeArrowheads="1"/>
          </p:cNvSpPr>
          <p:nvPr/>
        </p:nvSpPr>
        <p:spPr bwMode="auto">
          <a:xfrm>
            <a:off x="7162800" y="685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2" name="AutoShape 20"/>
          <p:cNvSpPr>
            <a:spLocks noChangeArrowheads="1"/>
          </p:cNvSpPr>
          <p:nvPr/>
        </p:nvSpPr>
        <p:spPr bwMode="auto">
          <a:xfrm>
            <a:off x="7162800" y="38100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3" name="AutoShape 21"/>
          <p:cNvSpPr>
            <a:spLocks noChangeArrowheads="1"/>
          </p:cNvSpPr>
          <p:nvPr/>
        </p:nvSpPr>
        <p:spPr bwMode="auto">
          <a:xfrm>
            <a:off x="8229600" y="4572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4" name="AutoShape 22"/>
          <p:cNvSpPr>
            <a:spLocks noChangeArrowheads="1"/>
          </p:cNvSpPr>
          <p:nvPr/>
        </p:nvSpPr>
        <p:spPr bwMode="auto">
          <a:xfrm>
            <a:off x="1676400" y="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5" name="AutoShape 23"/>
          <p:cNvSpPr>
            <a:spLocks noChangeArrowheads="1"/>
          </p:cNvSpPr>
          <p:nvPr/>
        </p:nvSpPr>
        <p:spPr bwMode="auto">
          <a:xfrm>
            <a:off x="2057400" y="38100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6" name="AutoShape 24"/>
          <p:cNvSpPr>
            <a:spLocks noChangeArrowheads="1"/>
          </p:cNvSpPr>
          <p:nvPr/>
        </p:nvSpPr>
        <p:spPr bwMode="auto">
          <a:xfrm>
            <a:off x="8305800" y="2971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7" name="AutoShape 25"/>
          <p:cNvSpPr>
            <a:spLocks noChangeArrowheads="1"/>
          </p:cNvSpPr>
          <p:nvPr/>
        </p:nvSpPr>
        <p:spPr bwMode="auto">
          <a:xfrm>
            <a:off x="8458200" y="35814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9" name="AutoShape 27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82" name="AutoShape 30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6553200" y="1828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87" name="AutoShape 35"/>
          <p:cNvSpPr>
            <a:spLocks noChangeArrowheads="1"/>
          </p:cNvSpPr>
          <p:nvPr/>
        </p:nvSpPr>
        <p:spPr bwMode="auto">
          <a:xfrm>
            <a:off x="1447800" y="3352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88" name="AutoShape 36"/>
          <p:cNvSpPr>
            <a:spLocks noChangeArrowheads="1"/>
          </p:cNvSpPr>
          <p:nvPr/>
        </p:nvSpPr>
        <p:spPr bwMode="auto">
          <a:xfrm>
            <a:off x="2743200" y="23622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89" name="AutoShape 37"/>
          <p:cNvSpPr>
            <a:spLocks noChangeArrowheads="1"/>
          </p:cNvSpPr>
          <p:nvPr/>
        </p:nvSpPr>
        <p:spPr bwMode="auto">
          <a:xfrm>
            <a:off x="6858000" y="30480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90" name="AutoShape 38"/>
          <p:cNvSpPr>
            <a:spLocks noChangeArrowheads="1"/>
          </p:cNvSpPr>
          <p:nvPr/>
        </p:nvSpPr>
        <p:spPr bwMode="auto">
          <a:xfrm>
            <a:off x="5638800" y="3810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92" name="AutoShape 40"/>
          <p:cNvSpPr>
            <a:spLocks noChangeArrowheads="1"/>
          </p:cNvSpPr>
          <p:nvPr/>
        </p:nvSpPr>
        <p:spPr bwMode="auto">
          <a:xfrm>
            <a:off x="533400" y="42672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94" name="AutoShape 42"/>
          <p:cNvSpPr>
            <a:spLocks noChangeArrowheads="1"/>
          </p:cNvSpPr>
          <p:nvPr/>
        </p:nvSpPr>
        <p:spPr bwMode="auto">
          <a:xfrm>
            <a:off x="2667000" y="4572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95" name="AutoShape 43"/>
          <p:cNvSpPr>
            <a:spLocks noChangeArrowheads="1"/>
          </p:cNvSpPr>
          <p:nvPr/>
        </p:nvSpPr>
        <p:spPr bwMode="auto">
          <a:xfrm>
            <a:off x="533400" y="3810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96" name="AutoShape 44"/>
          <p:cNvSpPr>
            <a:spLocks noChangeArrowheads="1"/>
          </p:cNvSpPr>
          <p:nvPr/>
        </p:nvSpPr>
        <p:spPr bwMode="auto">
          <a:xfrm>
            <a:off x="2590800" y="16002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99" name="AutoShape 47"/>
          <p:cNvSpPr>
            <a:spLocks noChangeArrowheads="1"/>
          </p:cNvSpPr>
          <p:nvPr/>
        </p:nvSpPr>
        <p:spPr bwMode="auto">
          <a:xfrm>
            <a:off x="3962400" y="2971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200" name="AutoShape 48"/>
          <p:cNvSpPr>
            <a:spLocks noChangeArrowheads="1"/>
          </p:cNvSpPr>
          <p:nvPr/>
        </p:nvSpPr>
        <p:spPr bwMode="auto">
          <a:xfrm>
            <a:off x="6248400" y="58674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201" name="AutoShape 49"/>
          <p:cNvSpPr>
            <a:spLocks noChangeArrowheads="1"/>
          </p:cNvSpPr>
          <p:nvPr/>
        </p:nvSpPr>
        <p:spPr bwMode="auto">
          <a:xfrm>
            <a:off x="8077200" y="42672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109" name="Rectangle 51"/>
          <p:cNvSpPr>
            <a:spLocks noChangeArrowheads="1"/>
          </p:cNvSpPr>
          <p:nvPr/>
        </p:nvSpPr>
        <p:spPr bwMode="auto">
          <a:xfrm>
            <a:off x="2362200" y="5715000"/>
            <a:ext cx="4572000" cy="6096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D60093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7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7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7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7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7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7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7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77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7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7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 descr="Hình ảnh025"/>
          <p:cNvSpPr>
            <a:spLocks noChangeArrowheads="1"/>
          </p:cNvSpPr>
          <p:nvPr/>
        </p:nvSpPr>
        <p:spPr bwMode="auto">
          <a:xfrm>
            <a:off x="1006475" y="0"/>
            <a:ext cx="7756525" cy="103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3: Tìm những chi tiết trong bài cho thấy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đồng bào Ê-đê quy định xử phạt rất công bằng?</a:t>
            </a:r>
          </a:p>
        </p:txBody>
      </p:sp>
      <p:sp>
        <p:nvSpPr>
          <p:cNvPr id="183301" name="Text Box 5" descr="Hình ảnh025"/>
          <p:cNvSpPr txBox="1">
            <a:spLocks noChangeArrowheads="1"/>
          </p:cNvSpPr>
          <p:nvPr/>
        </p:nvSpPr>
        <p:spPr bwMode="auto">
          <a:xfrm>
            <a:off x="838200" y="1219200"/>
            <a:ext cx="7772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 Chuyện nhỏ thì xử nhẹ</a:t>
            </a:r>
          </a:p>
        </p:txBody>
      </p:sp>
      <p:sp>
        <p:nvSpPr>
          <p:cNvPr id="183302" name="Text Box 6" descr="Hình ảnh025"/>
          <p:cNvSpPr txBox="1">
            <a:spLocks noChangeArrowheads="1"/>
          </p:cNvSpPr>
          <p:nvPr/>
        </p:nvSpPr>
        <p:spPr bwMode="auto">
          <a:xfrm>
            <a:off x="914400" y="2057400"/>
            <a:ext cx="7772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latin typeface="Arial" charset="0"/>
              </a:rPr>
              <a:t> Chuyện lớn thì xử nặng</a:t>
            </a:r>
          </a:p>
        </p:txBody>
      </p:sp>
      <p:sp>
        <p:nvSpPr>
          <p:cNvPr id="183303" name="Text Box 7" descr="Hình ảnh025"/>
          <p:cNvSpPr txBox="1">
            <a:spLocks noChangeArrowheads="1"/>
          </p:cNvSpPr>
          <p:nvPr/>
        </p:nvSpPr>
        <p:spPr bwMode="auto">
          <a:xfrm>
            <a:off x="914400" y="2895600"/>
            <a:ext cx="77724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FFFF"/>
                </a:solidFill>
                <a:latin typeface="Arial" charset="0"/>
              </a:rPr>
              <a:t> Chuyện giữa những người bà con, anh em cũng xử như vậy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/>
      <p:bldP spid="183302" grpId="0"/>
      <p:bldP spid="1833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 descr="Hình ảnh025"/>
          <p:cNvSpPr>
            <a:spLocks noChangeArrowheads="1"/>
          </p:cNvSpPr>
          <p:nvPr/>
        </p:nvSpPr>
        <p:spPr bwMode="auto">
          <a:xfrm>
            <a:off x="1244600" y="95250"/>
            <a:ext cx="76708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4</a:t>
            </a:r>
            <a:r>
              <a:rPr lang="en-US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Hãy kể tên một số luật </a:t>
            </a:r>
          </a:p>
          <a:p>
            <a:pPr>
              <a:defRPr/>
            </a:pPr>
            <a:r>
              <a:rPr lang="en-US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của nước ta hiện nay mà em biết?</a:t>
            </a:r>
          </a:p>
        </p:txBody>
      </p:sp>
      <p:sp>
        <p:nvSpPr>
          <p:cNvPr id="184325" name="Text Box 5" descr="Hình ảnh025"/>
          <p:cNvSpPr txBox="1">
            <a:spLocks noChangeArrowheads="1"/>
          </p:cNvSpPr>
          <p:nvPr/>
        </p:nvSpPr>
        <p:spPr bwMode="auto">
          <a:xfrm>
            <a:off x="381000" y="1600200"/>
            <a:ext cx="8382000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1">
                <a:latin typeface="Arial" charset="0"/>
              </a:rPr>
              <a:t> </a:t>
            </a:r>
            <a:r>
              <a:rPr lang="en-US" sz="3600" b="1">
                <a:solidFill>
                  <a:srgbClr val="00FFFF"/>
                </a:solidFill>
                <a:latin typeface="Arial" charset="0"/>
              </a:rPr>
              <a:t>Luật Giáo dục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 Luật Phổ cập Tiểu học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1">
                <a:latin typeface="Arial" charset="0"/>
              </a:rPr>
              <a:t> Luật Bảo vệ Môi trường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1">
                <a:latin typeface="Arial" charset="0"/>
              </a:rPr>
              <a:t> </a:t>
            </a:r>
            <a:r>
              <a:rPr lang="en-US" sz="3600" b="1">
                <a:solidFill>
                  <a:srgbClr val="00FF00"/>
                </a:solidFill>
                <a:latin typeface="Arial" charset="0"/>
              </a:rPr>
              <a:t>Luật Bảo vệ, Chăm sóc và Giáo dục trẻ 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1">
                <a:latin typeface="Arial" charset="0"/>
              </a:rPr>
              <a:t> Luật Giao thông Đường bộ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mtClean="0">
                <a:solidFill>
                  <a:srgbClr val="00FFFF"/>
                </a:solidFill>
                <a:latin typeface="Arial"/>
              </a:rPr>
              <a:t>Qua bài tập đọc “Luật tục xưa của người Ê-đê” em hiểu điều gì?</a:t>
            </a:r>
          </a:p>
        </p:txBody>
      </p:sp>
      <p:sp>
        <p:nvSpPr>
          <p:cNvPr id="168965" name="AutoShape 5"/>
          <p:cNvSpPr>
            <a:spLocks noChangeArrowheads="1"/>
          </p:cNvSpPr>
          <p:nvPr/>
        </p:nvSpPr>
        <p:spPr bwMode="auto">
          <a:xfrm>
            <a:off x="533400" y="3048000"/>
            <a:ext cx="8382000" cy="1371600"/>
          </a:xfrm>
          <a:prstGeom prst="wedgeRoundRectCallout">
            <a:avLst>
              <a:gd name="adj1" fmla="val -32898"/>
              <a:gd name="adj2" fmla="val 114468"/>
              <a:gd name="adj3" fmla="val 16667"/>
            </a:avLst>
          </a:prstGeom>
          <a:blipFill dpi="0" rotWithShape="1">
            <a:blip r:embed="rId2"/>
            <a:srcRect/>
            <a:stretch>
              <a:fillRect b="-714815"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latin typeface="Arial"/>
              </a:rPr>
              <a:t>Em hiểu được Luật tục nghiêm minh và công bằng của người Ê-đê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1371600" y="685800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Tập đọc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Luật tục xưa của người Ê-đê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68968" name="Picture 8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953000"/>
            <a:ext cx="1485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smtClean="0">
                <a:latin typeface="Arial"/>
              </a:rPr>
              <a:t/>
            </a:r>
            <a:br>
              <a:rPr lang="en-US" sz="3600" smtClean="0">
                <a:latin typeface="Arial"/>
              </a:rPr>
            </a:br>
            <a:r>
              <a:rPr lang="en-US" sz="3600" smtClean="0">
                <a:latin typeface="Arial"/>
              </a:rPr>
              <a:t/>
            </a:r>
            <a:br>
              <a:rPr lang="en-US" sz="3600" smtClean="0">
                <a:latin typeface="Arial"/>
              </a:rPr>
            </a:br>
            <a:endParaRPr lang="en-US" sz="3600" smtClean="0">
              <a:latin typeface="Arial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8610600" cy="3200400"/>
          </a:xfrm>
          <a:ln w="38100" cap="rnd" cmpd="dbl">
            <a:solidFill>
              <a:srgbClr val="FF0000"/>
            </a:solidFill>
            <a:prstDash val="sysDot"/>
          </a:ln>
        </p:spPr>
        <p:txBody>
          <a:bodyPr/>
          <a:lstStyle/>
          <a:p>
            <a:pPr algn="just" eaLnBrk="1" hangingPunct="1">
              <a:lnSpc>
                <a:spcPct val="130000"/>
              </a:lnSpc>
              <a:spcBef>
                <a:spcPts val="600"/>
              </a:spcBef>
              <a:buFontTx/>
              <a:buNone/>
              <a:defRPr/>
            </a:pPr>
            <a:r>
              <a:rPr lang="en-US" sz="4000" b="1" u="sng" smtClean="0">
                <a:solidFill>
                  <a:srgbClr val="00FF00"/>
                </a:solidFill>
                <a:latin typeface="Arial"/>
              </a:rPr>
              <a:t>Nội dung</a:t>
            </a:r>
            <a:r>
              <a:rPr lang="en-US" sz="4000" b="1" smtClean="0">
                <a:solidFill>
                  <a:srgbClr val="00FF00"/>
                </a:solidFill>
                <a:latin typeface="Arial"/>
              </a:rPr>
              <a:t>:</a:t>
            </a:r>
            <a:r>
              <a:rPr lang="en-US" sz="4000" smtClean="0">
                <a:latin typeface="Arial"/>
              </a:rPr>
              <a:t> </a:t>
            </a:r>
            <a:r>
              <a:rPr lang="en-US" sz="4000" smtClean="0">
                <a:solidFill>
                  <a:srgbClr val="FFFF00"/>
                </a:solidFill>
                <a:latin typeface="Arial"/>
              </a:rPr>
              <a:t>Người Ê-đê từ xưa đã có luật tục quy định xử phạt rất nghiêm minh, công bằng để bảo vệ cuộc sống yên lành của buôn làng.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1371600" y="1066800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u="sng">
                <a:solidFill>
                  <a:schemeClr val="tx2"/>
                </a:solidFill>
                <a:latin typeface="Arial"/>
              </a:rPr>
              <a:t>Tập đọc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>
                <a:solidFill>
                  <a:schemeClr val="tx2"/>
                </a:solidFill>
                <a:latin typeface="Arial"/>
              </a:rPr>
              <a:t>Luật tục xưa của người Ê-đê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 b="1">
              <a:solidFill>
                <a:schemeClr val="tx2"/>
              </a:solidFill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5" name="Text Box 6" descr="Hình ảnh025"/>
          <p:cNvSpPr txBox="1">
            <a:spLocks noChangeArrowheads="1"/>
          </p:cNvSpPr>
          <p:nvPr/>
        </p:nvSpPr>
        <p:spPr bwMode="auto">
          <a:xfrm>
            <a:off x="4038600" y="2057400"/>
            <a:ext cx="4572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smtClean="0">
                <a:latin typeface="Arial" charset="0"/>
              </a:rPr>
              <a:t>Theo Ngô Đức Thịnh- Chu Thái Sơn</a:t>
            </a:r>
            <a:endParaRPr lang="en-US" sz="2000">
              <a:latin typeface="Arial" charset="0"/>
            </a:endParaRPr>
          </a:p>
        </p:txBody>
      </p:sp>
      <p:sp>
        <p:nvSpPr>
          <p:cNvPr id="6" name="Text Box 6" descr="Hình ảnh025"/>
          <p:cNvSpPr txBox="1">
            <a:spLocks noChangeArrowheads="1"/>
          </p:cNvSpPr>
          <p:nvPr/>
        </p:nvSpPr>
        <p:spPr bwMode="auto">
          <a:xfrm>
            <a:off x="685800" y="228600"/>
            <a:ext cx="7772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smtClean="0">
                <a:latin typeface="Arial" charset="0"/>
              </a:rPr>
              <a:t>Thứ hai ngày 28 tháng 2 năm 2022</a:t>
            </a:r>
            <a:endParaRPr lang="en-US" sz="3600" b="1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 descr="Hình ảnh025"/>
          <p:cNvSpPr>
            <a:spLocks noChangeArrowheads="1"/>
          </p:cNvSpPr>
          <p:nvPr/>
        </p:nvSpPr>
        <p:spPr bwMode="auto">
          <a:xfrm>
            <a:off x="0" y="0"/>
            <a:ext cx="8812213" cy="526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đọc diễn cảm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Tội không hỏi mẹ cha</a:t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Có cây đa phải hỏi cây đa, có cây sung phải hỏi cây sung, </a:t>
            </a:r>
          </a:p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có mẹ cha phải hỏi mẹ cha. Đi rừng lấy củi mà không hỏi cha, </a:t>
            </a:r>
          </a:p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đi suối lấy nước mà chẳng nói với mẹ ; bán cái này, mua cái </a:t>
            </a:r>
          </a:p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nọ mà không hỏi ông già bà cả là sai; phải đưa ra xét xử.</a:t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- Tội ăn cắp.</a:t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Kẻ thò tay ra để đánh cắp của người khác là kẻ có tội. Kẻ đó </a:t>
            </a:r>
          </a:p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phải trả lại đủ giá ; ngoài ra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phải bồi thường gấp đôi số của cải </a:t>
            </a:r>
          </a:p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đã lấy cắp.</a:t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- Tội giúp kẻ có tội.</a:t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Kẻ đi cùng đi, bước cùng bước, nói cùng nói với kẻ có tội </a:t>
            </a:r>
          </a:p>
          <a:p>
            <a:pPr algn="l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cũng là có tội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latin typeface="Arial"/>
              </a:rPr>
              <a:t>                       </a:t>
            </a:r>
            <a:r>
              <a:rPr lang="en-US" sz="3200" smtClean="0">
                <a:solidFill>
                  <a:schemeClr val="hlink"/>
                </a:solidFill>
                <a:latin typeface="Arial"/>
              </a:rPr>
              <a:t>Luyện đọc diễn cảm</a:t>
            </a:r>
            <a:r>
              <a:rPr lang="en-US" sz="1600" smtClean="0">
                <a:latin typeface="Arial"/>
              </a:rPr>
              <a:t/>
            </a:r>
            <a:br>
              <a:rPr lang="en-US" sz="1600" smtClean="0">
                <a:latin typeface="Arial"/>
              </a:rPr>
            </a:br>
            <a:r>
              <a:rPr lang="en-US" sz="2000" smtClean="0">
                <a:solidFill>
                  <a:srgbClr val="0000FF"/>
                </a:solidFill>
                <a:latin typeface="Arial"/>
              </a:rPr>
              <a:t/>
            </a:r>
            <a:br>
              <a:rPr lang="en-US" sz="2000" smtClean="0">
                <a:solidFill>
                  <a:srgbClr val="0000FF"/>
                </a:solidFill>
                <a:latin typeface="Arial"/>
              </a:rPr>
            </a:br>
            <a:r>
              <a:rPr lang="en-US" sz="2000" smtClean="0">
                <a:solidFill>
                  <a:srgbClr val="0000FF"/>
                </a:solidFill>
                <a:latin typeface="Arial"/>
              </a:rPr>
              <a:t>    </a:t>
            </a:r>
            <a:r>
              <a:rPr lang="en-US" sz="3000" smtClean="0">
                <a:solidFill>
                  <a:srgbClr val="0000FF"/>
                </a:solidFill>
                <a:latin typeface="Arial"/>
              </a:rPr>
              <a:t>- Tội không hỏi mẹ cha</a:t>
            </a:r>
            <a:br>
              <a:rPr lang="en-US" sz="3000" smtClean="0">
                <a:solidFill>
                  <a:srgbClr val="0000FF"/>
                </a:solidFill>
                <a:latin typeface="Arial"/>
              </a:rPr>
            </a:br>
            <a:r>
              <a:rPr lang="en-US" sz="3000" smtClean="0">
                <a:solidFill>
                  <a:srgbClr val="0000FF"/>
                </a:solidFill>
                <a:latin typeface="Arial"/>
              </a:rPr>
              <a:t>  Có cây đa</a:t>
            </a:r>
            <a:r>
              <a:rPr lang="en-US" sz="3000" b="1" smtClean="0">
                <a:solidFill>
                  <a:srgbClr val="FF0066"/>
                </a:solidFill>
                <a:latin typeface="Arial"/>
              </a:rPr>
              <a:t>/</a:t>
            </a:r>
            <a:r>
              <a:rPr lang="en-US" sz="3000" smtClean="0">
                <a:solidFill>
                  <a:srgbClr val="0000FF"/>
                </a:solidFill>
                <a:latin typeface="Arial"/>
              </a:rPr>
              <a:t> phải hỏi cây đa, có cây sung</a:t>
            </a:r>
            <a:r>
              <a:rPr lang="en-US" sz="3000" b="1" smtClean="0">
                <a:solidFill>
                  <a:srgbClr val="FF0066"/>
                </a:solidFill>
                <a:latin typeface="Arial"/>
              </a:rPr>
              <a:t>/</a:t>
            </a:r>
            <a:r>
              <a:rPr lang="en-US" sz="3000" smtClean="0">
                <a:solidFill>
                  <a:srgbClr val="0000FF"/>
                </a:solidFill>
                <a:latin typeface="Arial"/>
              </a:rPr>
              <a:t> phải hỏi cây sung, có mẹ cha</a:t>
            </a:r>
            <a:r>
              <a:rPr lang="en-US" sz="3000" b="1" smtClean="0">
                <a:solidFill>
                  <a:srgbClr val="FF0066"/>
                </a:solidFill>
                <a:latin typeface="Arial"/>
              </a:rPr>
              <a:t>/</a:t>
            </a:r>
            <a:r>
              <a:rPr lang="en-US" sz="3000" smtClean="0">
                <a:solidFill>
                  <a:srgbClr val="0000FF"/>
                </a:solidFill>
                <a:latin typeface="Arial"/>
              </a:rPr>
              <a:t> phải hỏi mẹ cha. Đi rừng lấy củi</a:t>
            </a:r>
            <a:r>
              <a:rPr lang="en-US" sz="3000" b="1" smtClean="0">
                <a:solidFill>
                  <a:srgbClr val="FF0066"/>
                </a:solidFill>
                <a:latin typeface="Arial"/>
              </a:rPr>
              <a:t>/</a:t>
            </a:r>
            <a:r>
              <a:rPr lang="en-US" sz="3000" smtClean="0">
                <a:solidFill>
                  <a:srgbClr val="0000FF"/>
                </a:solidFill>
                <a:latin typeface="Arial"/>
              </a:rPr>
              <a:t> mà không hỏi cha, đi suối lấy nước</a:t>
            </a:r>
            <a:r>
              <a:rPr lang="en-US" sz="3000" smtClean="0">
                <a:solidFill>
                  <a:srgbClr val="FF0066"/>
                </a:solidFill>
                <a:latin typeface="Arial"/>
              </a:rPr>
              <a:t>/</a:t>
            </a:r>
            <a:r>
              <a:rPr lang="en-US" sz="3000" smtClean="0">
                <a:solidFill>
                  <a:srgbClr val="0000FF"/>
                </a:solidFill>
                <a:latin typeface="Arial"/>
              </a:rPr>
              <a:t> mà chẳng nói với mẹ ; bán cái này, mua cái nọ</a:t>
            </a:r>
            <a:r>
              <a:rPr lang="en-US" sz="3000" b="1" smtClean="0">
                <a:solidFill>
                  <a:srgbClr val="FF0066"/>
                </a:solidFill>
                <a:latin typeface="Arial"/>
              </a:rPr>
              <a:t>/</a:t>
            </a:r>
            <a:r>
              <a:rPr lang="en-US" sz="3000" smtClean="0">
                <a:solidFill>
                  <a:srgbClr val="0000FF"/>
                </a:solidFill>
                <a:latin typeface="Arial"/>
              </a:rPr>
              <a:t> mà không hỏi ông già bà cả là sai; phải đưa ra xét xử.</a:t>
            </a:r>
            <a:br>
              <a:rPr lang="en-US" sz="3000" smtClean="0">
                <a:solidFill>
                  <a:srgbClr val="0000FF"/>
                </a:solidFill>
                <a:latin typeface="Arial"/>
              </a:rPr>
            </a:br>
            <a:r>
              <a:rPr lang="en-US" sz="3000" smtClean="0">
                <a:solidFill>
                  <a:srgbClr val="0000FF"/>
                </a:solidFill>
                <a:latin typeface="Arial"/>
              </a:rPr>
              <a:t>   - Tội ăn cắp.</a:t>
            </a:r>
            <a:br>
              <a:rPr lang="en-US" sz="3000" smtClean="0">
                <a:solidFill>
                  <a:srgbClr val="0000FF"/>
                </a:solidFill>
                <a:latin typeface="Arial"/>
              </a:rPr>
            </a:br>
            <a:r>
              <a:rPr lang="en-US" sz="3000" smtClean="0">
                <a:solidFill>
                  <a:srgbClr val="0000FF"/>
                </a:solidFill>
                <a:latin typeface="Arial"/>
              </a:rPr>
              <a:t>   Kẻ thò tay ra để đánh cắp của người khác</a:t>
            </a:r>
            <a:r>
              <a:rPr lang="en-US" sz="3000" b="1" smtClean="0">
                <a:solidFill>
                  <a:srgbClr val="FF0066"/>
                </a:solidFill>
                <a:latin typeface="Arial"/>
              </a:rPr>
              <a:t>/</a:t>
            </a:r>
            <a:r>
              <a:rPr lang="en-US" sz="3000" smtClean="0">
                <a:solidFill>
                  <a:srgbClr val="0000FF"/>
                </a:solidFill>
                <a:latin typeface="Arial"/>
              </a:rPr>
              <a:t> là kẻ có tội. Kẻ đó phải trả lại đủ giá ; ngoài ra</a:t>
            </a:r>
            <a:r>
              <a:rPr lang="en-US" sz="3000" b="1" smtClean="0">
                <a:solidFill>
                  <a:srgbClr val="FF0066"/>
                </a:solidFill>
                <a:latin typeface="Arial"/>
              </a:rPr>
              <a:t>/ </a:t>
            </a:r>
            <a:r>
              <a:rPr lang="en-US" sz="3000" smtClean="0">
                <a:solidFill>
                  <a:srgbClr val="0000FF"/>
                </a:solidFill>
                <a:latin typeface="Arial"/>
              </a:rPr>
              <a:t>phải bồi thường gấp đôi số của cải đã lấy cắp.</a:t>
            </a:r>
            <a:br>
              <a:rPr lang="en-US" sz="3000" smtClean="0">
                <a:solidFill>
                  <a:srgbClr val="0000FF"/>
                </a:solidFill>
                <a:latin typeface="Arial"/>
              </a:rPr>
            </a:br>
            <a:r>
              <a:rPr lang="en-US" sz="3000" smtClean="0">
                <a:solidFill>
                  <a:srgbClr val="0000FF"/>
                </a:solidFill>
                <a:latin typeface="Arial"/>
              </a:rPr>
              <a:t>    - Tội giúp kẻ có tội.</a:t>
            </a:r>
            <a:br>
              <a:rPr lang="en-US" sz="3000" smtClean="0">
                <a:solidFill>
                  <a:srgbClr val="0000FF"/>
                </a:solidFill>
                <a:latin typeface="Arial"/>
              </a:rPr>
            </a:br>
            <a:r>
              <a:rPr lang="en-US" sz="3000" smtClean="0">
                <a:solidFill>
                  <a:srgbClr val="0000FF"/>
                </a:solidFill>
                <a:latin typeface="Arial"/>
              </a:rPr>
              <a:t>    Kẻ đi cùng đi, bước cùng bước, nói cùng nói với kẻ có tội cũng là có tội</a:t>
            </a: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842963" y="1600200"/>
            <a:ext cx="990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3505200" y="1600200"/>
            <a:ext cx="990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5257800" y="1600200"/>
            <a:ext cx="990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7848600" y="1600200"/>
            <a:ext cx="457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152400" y="2057400"/>
            <a:ext cx="685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1447800" y="2057400"/>
            <a:ext cx="1143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4038600" y="2057400"/>
            <a:ext cx="1143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228600" y="2543175"/>
            <a:ext cx="188595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5791200" y="2543175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6115050" y="2971800"/>
            <a:ext cx="2057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2952750" y="4386263"/>
            <a:ext cx="1143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>
            <a:off x="2819400" y="4843463"/>
            <a:ext cx="914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>
            <a:off x="6324600" y="4843463"/>
            <a:ext cx="2057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>
            <a:off x="57150" y="5286375"/>
            <a:ext cx="55245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9"/>
          <p:cNvSpPr>
            <a:spLocks noChangeShapeType="1"/>
          </p:cNvSpPr>
          <p:nvPr/>
        </p:nvSpPr>
        <p:spPr bwMode="auto">
          <a:xfrm>
            <a:off x="1447800" y="6200775"/>
            <a:ext cx="1143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>
            <a:off x="3657600" y="6200775"/>
            <a:ext cx="1371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>
            <a:off x="6019800" y="6200775"/>
            <a:ext cx="1143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22"/>
          <p:cNvSpPr>
            <a:spLocks noChangeShapeType="1"/>
          </p:cNvSpPr>
          <p:nvPr/>
        </p:nvSpPr>
        <p:spPr bwMode="auto">
          <a:xfrm>
            <a:off x="1752600" y="6686550"/>
            <a:ext cx="990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4094163" cy="13319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2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304800" y="1600200"/>
            <a:ext cx="914400" cy="762000"/>
          </a:xfrm>
          <a:prstGeom prst="flowChartAlternateProcess">
            <a:avLst/>
          </a:prstGeom>
          <a:solidFill>
            <a:srgbClr val="FFFFCC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FF0066"/>
                </a:solidFill>
                <a:latin typeface="Arial" charset="0"/>
              </a:rPr>
              <a:t>1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962400" y="1600200"/>
            <a:ext cx="914400" cy="762000"/>
          </a:xfrm>
          <a:prstGeom prst="flowChartAlternateProcess">
            <a:avLst/>
          </a:prstGeom>
          <a:solidFill>
            <a:srgbClr val="FFFFCC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FF0066"/>
                </a:solidFill>
                <a:latin typeface="Arial" charset="0"/>
              </a:rPr>
              <a:t>2</a:t>
            </a:r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7391400" y="1600200"/>
            <a:ext cx="914400" cy="762000"/>
          </a:xfrm>
          <a:prstGeom prst="flowChartAlternateProcess">
            <a:avLst/>
          </a:prstGeom>
          <a:solidFill>
            <a:srgbClr val="FFFFCC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FF0066"/>
                </a:solidFill>
                <a:latin typeface="Arial" charset="0"/>
              </a:rPr>
              <a:t>3</a:t>
            </a:r>
          </a:p>
        </p:txBody>
      </p:sp>
      <p:sp>
        <p:nvSpPr>
          <p:cNvPr id="186376" name="Text Box 8" descr="Hình ảnh025"/>
          <p:cNvSpPr txBox="1">
            <a:spLocks noChangeArrowheads="1"/>
          </p:cNvSpPr>
          <p:nvPr/>
        </p:nvSpPr>
        <p:spPr bwMode="auto">
          <a:xfrm>
            <a:off x="228600" y="4191000"/>
            <a:ext cx="8610600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Hãy đọc khổ thơ thứ nhất và cho biết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người chiến sĩ đi tuần trong hoàn cảnh như thế nào?</a:t>
            </a:r>
          </a:p>
        </p:txBody>
      </p:sp>
      <p:sp>
        <p:nvSpPr>
          <p:cNvPr id="186377" name="Text Box 9" descr="Hình ảnh025"/>
          <p:cNvSpPr txBox="1">
            <a:spLocks noChangeArrowheads="1"/>
          </p:cNvSpPr>
          <p:nvPr/>
        </p:nvSpPr>
        <p:spPr bwMode="auto">
          <a:xfrm>
            <a:off x="228600" y="3352800"/>
            <a:ext cx="86106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FF00"/>
                </a:solidFill>
                <a:latin typeface="Arial" charset="0"/>
              </a:rPr>
              <a:t>Hãy đọc khổ thơ thứ hai và cho biết tình cảm của người chiến sĩ đối với các cháu học sinh thể hiện qua những từ ngữ nào? </a:t>
            </a:r>
          </a:p>
        </p:txBody>
      </p:sp>
      <p:sp>
        <p:nvSpPr>
          <p:cNvPr id="186378" name="Text Box 10" descr="Hình ảnh025"/>
          <p:cNvSpPr txBox="1">
            <a:spLocks noChangeArrowheads="1"/>
          </p:cNvSpPr>
          <p:nvPr/>
        </p:nvSpPr>
        <p:spPr bwMode="auto">
          <a:xfrm>
            <a:off x="228600" y="2819400"/>
            <a:ext cx="86106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hlink"/>
                </a:solidFill>
                <a:latin typeface="Arial" charset="0"/>
              </a:rPr>
              <a:t>Hãy đọc khổ thơ thứ 3, 4 và cho biết mong ước của người chiến sĩ đối với các cháu học sinh thể hiện qua những từ ngữ nào?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6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6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6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3"/>
                  </p:tgtEl>
                </p:cond>
              </p:nextCondLst>
            </p:seq>
          </p:childTnLst>
        </p:cTn>
      </p:par>
    </p:tnLst>
    <p:bldLst>
      <p:bldP spid="186373" grpId="0" animBg="1"/>
      <p:bldP spid="186374" grpId="0" animBg="1"/>
      <p:bldP spid="186375" grpId="0" animBg="1"/>
      <p:bldP spid="186376" grpId="0"/>
      <p:bldP spid="186376" grpId="1"/>
      <p:bldP spid="186377" grpId="0"/>
      <p:bldP spid="186377" grpId="1"/>
      <p:bldP spid="186377" grpId="2"/>
      <p:bldP spid="186378" grpId="0"/>
      <p:bldP spid="186378" grpId="1"/>
      <p:bldP spid="18637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"/>
            <a:ext cx="5867400" cy="67056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685800"/>
            <a:ext cx="16002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kern="0" smtClean="0">
                <a:latin typeface="Arial"/>
              </a:rPr>
              <a:t>Luật tục xưa của người Ê-đê</a:t>
            </a:r>
          </a:p>
          <a:p>
            <a:pPr eaLnBrk="1" hangingPunct="1">
              <a:defRPr/>
            </a:pPr>
            <a:endParaRPr lang="en-US" sz="3600" b="1" kern="0" smtClean="0">
              <a:latin typeface="Arial"/>
            </a:endParaRPr>
          </a:p>
          <a:p>
            <a:pPr eaLnBrk="1" hangingPunct="1">
              <a:defRPr/>
            </a:pPr>
            <a:endParaRPr lang="en-US" sz="3600" b="1" kern="0" smtClean="0"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2" y="609600"/>
            <a:ext cx="882405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09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0503_snowfox_2560x1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85800"/>
            <a:ext cx="6400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solidFill>
                  <a:srgbClr val="0000CC"/>
                </a:solidFill>
                <a:latin typeface="Arial"/>
              </a:rPr>
              <a:t>Tập đọc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CC"/>
                </a:solidFill>
                <a:latin typeface="Arial"/>
              </a:rPr>
              <a:t>Luật tục xưa của người Ê-đê</a:t>
            </a:r>
          </a:p>
          <a:p>
            <a:pPr eaLnBrk="1" hangingPunct="1">
              <a:defRPr/>
            </a:pPr>
            <a:endParaRPr lang="en-US" smtClean="0">
              <a:solidFill>
                <a:srgbClr val="0000CC"/>
              </a:solidFill>
              <a:latin typeface="Arial"/>
            </a:endParaRPr>
          </a:p>
          <a:p>
            <a:pPr eaLnBrk="1" hangingPunct="1">
              <a:defRPr/>
            </a:pPr>
            <a:endParaRPr lang="en-US" smtClean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2053" name="Text Box 5" descr="Hình ảnh025"/>
          <p:cNvSpPr txBox="1">
            <a:spLocks noChangeArrowheads="1"/>
          </p:cNvSpPr>
          <p:nvPr/>
        </p:nvSpPr>
        <p:spPr bwMode="auto">
          <a:xfrm>
            <a:off x="228600" y="2133600"/>
            <a:ext cx="6248400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660033"/>
                </a:solidFill>
                <a:latin typeface="Arial" charset="0"/>
              </a:rPr>
              <a:t>Đoạn 1: Về cách xử phạt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  <a:latin typeface="Arial" charset="0"/>
              </a:rPr>
              <a:t>Đoạn 2: Về tang chứng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latin typeface="Arial" charset="0"/>
              </a:rPr>
              <a:t>Đoạn 3: Về các tội</a:t>
            </a:r>
          </a:p>
        </p:txBody>
      </p:sp>
      <p:sp>
        <p:nvSpPr>
          <p:cNvPr id="5" name="Text Box 6" descr="Hình ảnh025"/>
          <p:cNvSpPr txBox="1">
            <a:spLocks noChangeArrowheads="1"/>
          </p:cNvSpPr>
          <p:nvPr/>
        </p:nvSpPr>
        <p:spPr bwMode="auto">
          <a:xfrm>
            <a:off x="1600200" y="228600"/>
            <a:ext cx="7772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Arial" charset="0"/>
              </a:rPr>
              <a:t>Thứ hai ngày 28 tháng 2 năm 2022</a:t>
            </a:r>
            <a:endParaRPr lang="en-US" sz="32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latin typeface="Arial"/>
              </a:rPr>
              <a:t/>
            </a:r>
            <a:br>
              <a:rPr lang="en-US" sz="4000" smtClean="0">
                <a:latin typeface="Arial"/>
              </a:rPr>
            </a:br>
            <a:r>
              <a:rPr lang="en-US" sz="4000" smtClean="0">
                <a:latin typeface="Arial"/>
              </a:rPr>
              <a:t/>
            </a:r>
            <a:br>
              <a:rPr lang="en-US" sz="4000" smtClean="0">
                <a:latin typeface="Arial"/>
              </a:rPr>
            </a:br>
            <a:endParaRPr lang="en-US" sz="4000" smtClean="0">
              <a:latin typeface="Arial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419600" y="21336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4343400" y="2133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7" descr="Hình ảnh025"/>
          <p:cNvSpPr txBox="1">
            <a:spLocks noChangeArrowheads="1"/>
          </p:cNvSpPr>
          <p:nvPr/>
        </p:nvSpPr>
        <p:spPr bwMode="auto">
          <a:xfrm>
            <a:off x="1371600" y="1981200"/>
            <a:ext cx="175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0536" name="Text Box 8" descr="Hình ảnh025"/>
          <p:cNvSpPr txBox="1">
            <a:spLocks noChangeArrowheads="1"/>
          </p:cNvSpPr>
          <p:nvPr/>
        </p:nvSpPr>
        <p:spPr bwMode="auto">
          <a:xfrm>
            <a:off x="609600" y="2057400"/>
            <a:ext cx="2362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đọc</a:t>
            </a:r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1371600" y="685800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Tập đọc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Luật tục xưa của người Ê-đê</a:t>
            </a:r>
          </a:p>
        </p:txBody>
      </p:sp>
      <p:sp>
        <p:nvSpPr>
          <p:cNvPr id="150537" name="Text Box 9" descr="Hình ảnh025"/>
          <p:cNvSpPr txBox="1">
            <a:spLocks noChangeArrowheads="1"/>
          </p:cNvSpPr>
          <p:nvPr/>
        </p:nvSpPr>
        <p:spPr bwMode="auto">
          <a:xfrm>
            <a:off x="2057400" y="4191000"/>
            <a:ext cx="1905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Arial" charset="0"/>
              </a:rPr>
              <a:t>mớm</a:t>
            </a:r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>
            <a:off x="2857500" y="4724400"/>
            <a:ext cx="685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48" name="Text Box 20" descr="Hình ảnh025"/>
          <p:cNvSpPr txBox="1">
            <a:spLocks noChangeArrowheads="1"/>
          </p:cNvSpPr>
          <p:nvPr/>
        </p:nvSpPr>
        <p:spPr bwMode="auto">
          <a:xfrm>
            <a:off x="152400" y="2641600"/>
            <a:ext cx="2590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Arial" charset="0"/>
              </a:rPr>
              <a:t>vòng tròn</a:t>
            </a:r>
          </a:p>
        </p:txBody>
      </p:sp>
      <p:sp>
        <p:nvSpPr>
          <p:cNvPr id="150550" name="Line 22"/>
          <p:cNvSpPr>
            <a:spLocks noChangeShapeType="1"/>
          </p:cNvSpPr>
          <p:nvPr/>
        </p:nvSpPr>
        <p:spPr bwMode="auto">
          <a:xfrm>
            <a:off x="1524000" y="31750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51" name="Text Box 23" descr="Hình ảnh025"/>
          <p:cNvSpPr txBox="1">
            <a:spLocks noChangeArrowheads="1"/>
          </p:cNvSpPr>
          <p:nvPr/>
        </p:nvSpPr>
        <p:spPr bwMode="auto">
          <a:xfrm>
            <a:off x="762000" y="3505200"/>
            <a:ext cx="2590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Arial" charset="0"/>
              </a:rPr>
              <a:t>cây rừng</a:t>
            </a:r>
          </a:p>
        </p:txBody>
      </p:sp>
      <p:sp>
        <p:nvSpPr>
          <p:cNvPr id="150552" name="Line 24"/>
          <p:cNvSpPr>
            <a:spLocks noChangeShapeType="1"/>
          </p:cNvSpPr>
          <p:nvPr/>
        </p:nvSpPr>
        <p:spPr bwMode="auto">
          <a:xfrm>
            <a:off x="1943100" y="4051300"/>
            <a:ext cx="228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53" name="Text Box 2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95800" y="2667000"/>
            <a:ext cx="144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Arial" charset="0"/>
              </a:rPr>
              <a:t>gùi</a:t>
            </a:r>
          </a:p>
        </p:txBody>
      </p:sp>
      <p:sp>
        <p:nvSpPr>
          <p:cNvPr id="150554" name="Text Box 2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96000" y="2641600"/>
            <a:ext cx="20574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Arial" charset="0"/>
              </a:rPr>
              <a:t>cây sung</a:t>
            </a:r>
          </a:p>
        </p:txBody>
      </p:sp>
      <p:sp>
        <p:nvSpPr>
          <p:cNvPr id="150555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553200"/>
            <a:ext cx="1066800" cy="304800"/>
          </a:xfrm>
          <a:prstGeom prst="actionButtonForwardNext">
            <a:avLst/>
          </a:prstGeom>
          <a:blipFill dpi="0" rotWithShape="1">
            <a:blip r:embed="rId4" cstate="print"/>
            <a:srcRect/>
            <a:stretch>
              <a:fillRect b="-36666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5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5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0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4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0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0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51"/>
                  </p:tgtEl>
                </p:cond>
              </p:nextCondLst>
            </p:seq>
          </p:childTnLst>
        </p:cTn>
      </p:par>
    </p:tnLst>
    <p:bldLst>
      <p:bldP spid="150530" grpId="0"/>
      <p:bldP spid="150533" grpId="0"/>
      <p:bldP spid="150536" grpId="0"/>
      <p:bldP spid="150537" grpId="0"/>
      <p:bldP spid="150547" grpId="0" animBg="1"/>
      <p:bldP spid="150548" grpId="0"/>
      <p:bldP spid="150550" grpId="0" animBg="1"/>
      <p:bldP spid="150551" grpId="0"/>
      <p:bldP spid="150552" grpId="0" animBg="1"/>
      <p:bldP spid="150553" grpId="0"/>
      <p:bldP spid="150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3" name="Picture 5" descr="ANd9GcRF0juPndc9cvwUcRdpA49X0QTs-bwYnEpP8-2cAwNGVhEms85s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33416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7" name="Picture 9" descr="sung%20cả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6096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8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Home">
            <a:avLst/>
          </a:prstGeom>
          <a:blipFill dpi="0" rotWithShape="1">
            <a:blip r:embed="rId5" cstate="print"/>
            <a:srcRect/>
            <a:stretch>
              <a:fillRect b="-33333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Text Box 2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144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Arial" charset="0"/>
              </a:rPr>
              <a:t>gùi</a:t>
            </a:r>
          </a:p>
        </p:txBody>
      </p:sp>
      <p:sp>
        <p:nvSpPr>
          <p:cNvPr id="6" name="Text Box 2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495800" y="5144869"/>
            <a:ext cx="2895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Arial" charset="0"/>
              </a:rPr>
              <a:t>cây sung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latin typeface="Arial"/>
              </a:rPr>
              <a:t/>
            </a:r>
            <a:br>
              <a:rPr lang="en-US" sz="4000" smtClean="0">
                <a:latin typeface="Arial"/>
              </a:rPr>
            </a:br>
            <a:r>
              <a:rPr lang="en-US" sz="4000" smtClean="0">
                <a:latin typeface="Arial"/>
              </a:rPr>
              <a:t/>
            </a:r>
            <a:br>
              <a:rPr lang="en-US" sz="4000" smtClean="0">
                <a:latin typeface="Arial"/>
              </a:rPr>
            </a:br>
            <a:endParaRPr lang="en-US" sz="4000" smtClean="0">
              <a:latin typeface="Arial"/>
            </a:endParaRP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-15875" y="457200"/>
            <a:ext cx="81073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1: Người xưa đặt ra luật tục để làm gì?</a:t>
            </a:r>
          </a:p>
        </p:txBody>
      </p:sp>
      <p:sp>
        <p:nvSpPr>
          <p:cNvPr id="167946" name="AutoShape 10"/>
          <p:cNvSpPr>
            <a:spLocks noChangeArrowheads="1"/>
          </p:cNvSpPr>
          <p:nvPr/>
        </p:nvSpPr>
        <p:spPr bwMode="auto">
          <a:xfrm>
            <a:off x="1524000" y="1600200"/>
            <a:ext cx="6019800" cy="2743200"/>
          </a:xfrm>
          <a:prstGeom prst="wedgeEllipseCallout">
            <a:avLst>
              <a:gd name="adj1" fmla="val -41375"/>
              <a:gd name="adj2" fmla="val 70023"/>
            </a:avLst>
          </a:prstGeom>
          <a:blipFill dpi="0" rotWithShape="1">
            <a:blip r:embed="rId2"/>
            <a:srcRect/>
            <a:stretch>
              <a:fillRect b="-192593"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Arial"/>
              </a:rPr>
              <a:t>Để bảo vệ cuộc sống bình yên cho buôn làng</a:t>
            </a:r>
          </a:p>
        </p:txBody>
      </p:sp>
      <p:pic>
        <p:nvPicPr>
          <p:cNvPr id="10247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2918">
            <a:off x="-25400" y="4162425"/>
            <a:ext cx="24384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 descr="Hình ảnh025"/>
          <p:cNvSpPr>
            <a:spLocks noChangeArrowheads="1"/>
          </p:cNvSpPr>
          <p:nvPr/>
        </p:nvSpPr>
        <p:spPr bwMode="auto">
          <a:xfrm>
            <a:off x="752475" y="152400"/>
            <a:ext cx="84963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2: Kể những việc mà người Ê-đê xem là có tội?</a:t>
            </a: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 flipH="1">
            <a:off x="1295400" y="609600"/>
            <a:ext cx="2362200" cy="1752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2278" name="Text Box 6" descr="Hình ảnh025"/>
          <p:cNvSpPr txBox="1">
            <a:spLocks noChangeArrowheads="1"/>
          </p:cNvSpPr>
          <p:nvPr/>
        </p:nvSpPr>
        <p:spPr bwMode="auto">
          <a:xfrm>
            <a:off x="381000" y="2590800"/>
            <a:ext cx="1524000" cy="298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>
                <a:latin typeface="Arial" charset="0"/>
              </a:rPr>
              <a:t>Tội không hỏi cha mẹ</a:t>
            </a:r>
          </a:p>
        </p:txBody>
      </p:sp>
      <p:sp>
        <p:nvSpPr>
          <p:cNvPr id="182279" name="Text Box 7" descr="Hình ảnh025"/>
          <p:cNvSpPr txBox="1">
            <a:spLocks noChangeArrowheads="1"/>
          </p:cNvSpPr>
          <p:nvPr/>
        </p:nvSpPr>
        <p:spPr bwMode="auto">
          <a:xfrm>
            <a:off x="2286000" y="2590800"/>
            <a:ext cx="1524000" cy="241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>
                <a:solidFill>
                  <a:srgbClr val="00FFFF"/>
                </a:solidFill>
                <a:latin typeface="Arial" charset="0"/>
              </a:rPr>
              <a:t>Tội </a:t>
            </a:r>
          </a:p>
          <a:p>
            <a:pPr>
              <a:spcBef>
                <a:spcPct val="50000"/>
              </a:spcBef>
            </a:pPr>
            <a:r>
              <a:rPr lang="en-US" sz="3800">
                <a:solidFill>
                  <a:srgbClr val="00FFFF"/>
                </a:solidFill>
                <a:latin typeface="Arial" charset="0"/>
              </a:rPr>
              <a:t>ăn </a:t>
            </a:r>
          </a:p>
          <a:p>
            <a:pPr>
              <a:spcBef>
                <a:spcPct val="50000"/>
              </a:spcBef>
            </a:pPr>
            <a:r>
              <a:rPr lang="en-US" sz="3800">
                <a:solidFill>
                  <a:srgbClr val="00FFFF"/>
                </a:solidFill>
                <a:latin typeface="Arial" charset="0"/>
              </a:rPr>
              <a:t>cắp</a:t>
            </a:r>
          </a:p>
        </p:txBody>
      </p:sp>
      <p:sp>
        <p:nvSpPr>
          <p:cNvPr id="182280" name="Text Box 8" descr="Hình ảnh025"/>
          <p:cNvSpPr txBox="1">
            <a:spLocks noChangeArrowheads="1"/>
          </p:cNvSpPr>
          <p:nvPr/>
        </p:nvSpPr>
        <p:spPr bwMode="auto">
          <a:xfrm>
            <a:off x="4343400" y="2590800"/>
            <a:ext cx="1524000" cy="240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>
                <a:solidFill>
                  <a:srgbClr val="FFCCFF"/>
                </a:solidFill>
                <a:latin typeface="Arial" charset="0"/>
              </a:rPr>
              <a:t>Tội giúp kẻ có tội</a:t>
            </a:r>
          </a:p>
        </p:txBody>
      </p:sp>
      <p:sp>
        <p:nvSpPr>
          <p:cNvPr id="182281" name="Text Box 9" descr="Hình ảnh025"/>
          <p:cNvSpPr txBox="1">
            <a:spLocks noChangeArrowheads="1"/>
          </p:cNvSpPr>
          <p:nvPr/>
        </p:nvSpPr>
        <p:spPr bwMode="auto">
          <a:xfrm>
            <a:off x="6400800" y="2590800"/>
            <a:ext cx="2057400" cy="418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>
                <a:solidFill>
                  <a:srgbClr val="FFFFCC"/>
                </a:solidFill>
                <a:latin typeface="Arial" charset="0"/>
              </a:rPr>
              <a:t>Tội dẫn đường cho địch đến đánh làng mình</a:t>
            </a:r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 flipH="1">
            <a:off x="3124200" y="609600"/>
            <a:ext cx="533400" cy="2057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>
            <a:off x="3657600" y="609600"/>
            <a:ext cx="3886200" cy="2209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>
            <a:off x="3657600" y="609600"/>
            <a:ext cx="1447800" cy="1981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  <p:bldP spid="182278" grpId="0"/>
      <p:bldP spid="182279" grpId="0"/>
      <p:bldP spid="182280" grpId="0"/>
      <p:bldP spid="182281" grpId="0"/>
      <p:bldP spid="182287" grpId="0" animBg="1"/>
      <p:bldP spid="182288" grpId="0" animBg="1"/>
      <p:bldP spid="18228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 b="-33333"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 b="-33333"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563</TotalTime>
  <Words>743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                       Luyện đọc diễn cảm      - Tội không hỏi mẹ cha   Có cây đa/ phải hỏi cây đa, có cây sung/ phải hỏi cây sung, có mẹ cha/ phải hỏi mẹ cha. Đi rừng lấy củi/ mà không hỏi cha, đi suối lấy nước/ mà chẳng nói với mẹ ; bán cái này, mua cái nọ/ mà không hỏi ông già bà cả là sai; phải đưa ra xét xử.    - Tội ăn cắp.    Kẻ thò tay ra để đánh cắp của người khác/ là kẻ có tội. Kẻ đó phải trả lại đủ giá ; ngoài ra/ phải bồi thường gấp đôi số của cải đã lấy cắp.     - Tội giúp kẻ có tội.     Kẻ đi cùng đi, bước cùng bước, nói cùng nói với kẻ có tội cũng là có tội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19 thang 2 năm 2009</dc:title>
  <dc:creator>hh</dc:creator>
  <cp:lastModifiedBy>ms hong</cp:lastModifiedBy>
  <cp:revision>50</cp:revision>
  <dcterms:created xsi:type="dcterms:W3CDTF">2009-02-18T23:35:57Z</dcterms:created>
  <dcterms:modified xsi:type="dcterms:W3CDTF">2022-02-27T15:08:04Z</dcterms:modified>
</cp:coreProperties>
</file>